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466" r:id="rId2"/>
    <p:sldId id="467" r:id="rId3"/>
    <p:sldId id="470" r:id="rId4"/>
    <p:sldId id="476" r:id="rId5"/>
    <p:sldId id="473" r:id="rId6"/>
    <p:sldId id="471" r:id="rId7"/>
    <p:sldId id="477" r:id="rId8"/>
    <p:sldId id="478" r:id="rId9"/>
    <p:sldId id="472" r:id="rId10"/>
    <p:sldId id="479" r:id="rId11"/>
    <p:sldId id="475" r:id="rId12"/>
    <p:sldId id="4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44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954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995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935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420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35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201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37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280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6844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469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4BB3C-7470-42C0-8318-F9BCEE376776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78AA9-D1FA-40A1-B8D8-3A23AD337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22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estragon@cbnu.ac.kr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20E6C2-82BA-43DC-9202-65085D9EF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9863" y="424872"/>
            <a:ext cx="8680704" cy="285416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kern="0" dirty="0">
                <a:effectLst/>
                <a:latin typeface="HY헤드라인M" panose="02030600000101010101" pitchFamily="18" charset="-127"/>
                <a:cs typeface="맑은 고딕" panose="020B0503020000020004" pitchFamily="50" charset="-127"/>
              </a:rPr>
              <a:t>2021</a:t>
            </a:r>
            <a:r>
              <a:rPr lang="ko-KR" altLang="ko-KR" sz="4000" kern="0" dirty="0">
                <a:effectLst/>
                <a:ea typeface="HY헤드라인M" panose="02030600000101010101" pitchFamily="18" charset="-127"/>
                <a:cs typeface="맑은 고딕" panose="020B0503020000020004" pitchFamily="50" charset="-127"/>
              </a:rPr>
              <a:t>학년도 </a:t>
            </a:r>
            <a:r>
              <a:rPr lang="en-US" altLang="ko-KR" sz="4000" kern="0" dirty="0">
                <a:effectLst/>
                <a:ea typeface="HY헤드라인M" panose="02030600000101010101" pitchFamily="18" charset="-127"/>
                <a:cs typeface="맑은 고딕" panose="020B0503020000020004" pitchFamily="50" charset="-127"/>
              </a:rPr>
              <a:t/>
            </a:r>
            <a:br>
              <a:rPr lang="en-US" altLang="ko-KR" sz="4000" kern="0" dirty="0">
                <a:effectLst/>
                <a:ea typeface="HY헤드라인M" panose="02030600000101010101" pitchFamily="18" charset="-127"/>
                <a:cs typeface="맑은 고딕" panose="020B0503020000020004" pitchFamily="50" charset="-127"/>
              </a:rPr>
            </a:br>
            <a:r>
              <a:rPr lang="ko-KR" altLang="en-US" sz="4000" kern="0" dirty="0" smtClean="0">
                <a:effectLst/>
                <a:ea typeface="HY헤드라인M" panose="02030600000101010101" pitchFamily="18" charset="-127"/>
                <a:cs typeface="맑은 고딕" panose="020B0503020000020004" pitchFamily="50" charset="-127"/>
              </a:rPr>
              <a:t>동</a:t>
            </a:r>
            <a:r>
              <a:rPr lang="ko-KR" altLang="ko-KR" sz="4000" kern="0" dirty="0" smtClean="0">
                <a:effectLst/>
                <a:ea typeface="HY헤드라인M" panose="02030600000101010101" pitchFamily="18" charset="-127"/>
                <a:cs typeface="맑은 고딕" panose="020B0503020000020004" pitchFamily="50" charset="-127"/>
              </a:rPr>
              <a:t>계 </a:t>
            </a:r>
            <a:r>
              <a:rPr lang="ko-KR" altLang="ko-KR" sz="4000" kern="0" dirty="0">
                <a:effectLst/>
                <a:ea typeface="HY헤드라인M" panose="02030600000101010101" pitchFamily="18" charset="-127"/>
                <a:cs typeface="맑은 고딕" panose="020B0503020000020004" pitchFamily="50" charset="-127"/>
              </a:rPr>
              <a:t>대학원 논문제출자격 </a:t>
            </a:r>
            <a:r>
              <a:rPr lang="en-US" altLang="ko-KR" sz="4000" kern="0" dirty="0">
                <a:effectLst/>
                <a:ea typeface="HY헤드라인M" panose="02030600000101010101" pitchFamily="18" charset="-127"/>
                <a:cs typeface="맑은 고딕" panose="020B0503020000020004" pitchFamily="50" charset="-127"/>
              </a:rPr>
              <a:t/>
            </a:r>
            <a:br>
              <a:rPr lang="en-US" altLang="ko-KR" sz="4000" kern="0" dirty="0">
                <a:effectLst/>
                <a:ea typeface="HY헤드라인M" panose="02030600000101010101" pitchFamily="18" charset="-127"/>
                <a:cs typeface="맑은 고딕" panose="020B0503020000020004" pitchFamily="50" charset="-127"/>
              </a:rPr>
            </a:br>
            <a:r>
              <a:rPr lang="ko-KR" altLang="ko-KR" sz="4000" kern="0" dirty="0">
                <a:effectLst/>
                <a:ea typeface="HY헤드라인M" panose="02030600000101010101" pitchFamily="18" charset="-127"/>
                <a:cs typeface="맑은 고딕" panose="020B0503020000020004" pitchFamily="50" charset="-127"/>
              </a:rPr>
              <a:t>외국어시험 대체강좌</a:t>
            </a:r>
            <a:endParaRPr lang="ko-KR" alt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9975273" y="6077527"/>
            <a:ext cx="1921163" cy="7804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3767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664B853-24CE-46C1-9D4B-77BAC78877E7}"/>
              </a:ext>
            </a:extLst>
          </p:cNvPr>
          <p:cNvSpPr/>
          <p:nvPr/>
        </p:nvSpPr>
        <p:spPr>
          <a:xfrm>
            <a:off x="387084" y="236924"/>
            <a:ext cx="11428398" cy="623559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시험 방법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: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줌 프로그램에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컴퓨터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(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비디오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오디오 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OFF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),</a:t>
            </a:r>
            <a:r>
              <a:rPr lang="ko-KR" altLang="en-US" sz="3600" b="1" dirty="0">
                <a:solidFill>
                  <a:srgbClr val="FFC000"/>
                </a:solidFill>
              </a:rPr>
              <a:t> 휴대폰</a:t>
            </a:r>
            <a:r>
              <a:rPr lang="en-US" altLang="ko-KR" sz="3600" b="1" dirty="0">
                <a:solidFill>
                  <a:srgbClr val="FFC000"/>
                </a:solidFill>
              </a:rPr>
              <a:t>(</a:t>
            </a:r>
            <a:r>
              <a:rPr lang="ko-KR" altLang="en-US" sz="3600" b="1" dirty="0">
                <a:solidFill>
                  <a:srgbClr val="0070C0"/>
                </a:solidFill>
              </a:rPr>
              <a:t>비디오 </a:t>
            </a:r>
            <a:r>
              <a:rPr lang="en-US" altLang="ko-KR" sz="3600" b="1" dirty="0">
                <a:solidFill>
                  <a:srgbClr val="0070C0"/>
                </a:solidFill>
              </a:rPr>
              <a:t>ON, </a:t>
            </a:r>
            <a:r>
              <a:rPr lang="ko-KR" altLang="en-US" sz="3600" b="1" dirty="0">
                <a:solidFill>
                  <a:srgbClr val="0070C0"/>
                </a:solidFill>
              </a:rPr>
              <a:t>오디오 </a:t>
            </a:r>
            <a:r>
              <a:rPr lang="en-US" altLang="ko-KR" sz="3600" b="1" dirty="0">
                <a:solidFill>
                  <a:srgbClr val="0070C0"/>
                </a:solidFill>
              </a:rPr>
              <a:t>OFF</a:t>
            </a:r>
            <a:r>
              <a:rPr lang="en-US" altLang="ko-KR" sz="3600" b="1" dirty="0">
                <a:solidFill>
                  <a:srgbClr val="FFC000"/>
                </a:solidFill>
              </a:rPr>
              <a:t>)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동시접속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접속명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통일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카메라세팅</a:t>
            </a:r>
            <a:r>
              <a:rPr kumimoji="0" lang="ko-KR" alt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해주세요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신분증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지참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자기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인증 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sym typeface="Wingdings" panose="05000000000000000000" pitchFamily="2" charset="2"/>
              </a:rPr>
              <a:t>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시험지를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채팅창에서 다운로드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받아 제한시간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내 해결 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이메일 제출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(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제출 파일명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: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이름을 파일명 앞에 기재해 주세요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) </a:t>
            </a:r>
          </a:p>
          <a:p>
            <a:pPr lvl="0">
              <a:defRPr/>
            </a:pPr>
            <a:endParaRPr lang="en-US" altLang="ko-KR" sz="3600" b="1" dirty="0">
              <a:solidFill>
                <a:srgbClr val="FF0000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lvl="0"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제한 시간 초과하여 제출시 감점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시험 후 녹화 영상 확인하여 후속 </a:t>
            </a:r>
            <a:r>
              <a:rPr kumimoji="0" lang="ko-KR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조치 </a:t>
            </a:r>
            <a:r>
              <a:rPr kumimoji="0" lang="en-US" altLang="ko-KR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(</a:t>
            </a:r>
            <a:r>
              <a:rPr kumimoji="0" lang="ko-KR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부정행위 등</a:t>
            </a:r>
            <a:r>
              <a:rPr kumimoji="0" lang="en-US" altLang="ko-KR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) </a:t>
            </a:r>
            <a:r>
              <a:rPr kumimoji="0" lang="ko-KR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en-US" altLang="ko-KR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53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07" y="344366"/>
            <a:ext cx="10894491" cy="6128151"/>
          </a:xfrm>
          <a:prstGeom prst="rect">
            <a:avLst/>
          </a:prstGeom>
        </p:spPr>
      </p:pic>
      <p:pic>
        <p:nvPicPr>
          <p:cNvPr id="3" name="그림 2"/>
          <p:cNvPicPr/>
          <p:nvPr/>
        </p:nvPicPr>
        <p:blipFill rotWithShape="1">
          <a:blip r:embed="rId3"/>
          <a:srcRect l="21746" t="59449" r="41795" b="20207"/>
          <a:stretch/>
        </p:blipFill>
        <p:spPr bwMode="auto">
          <a:xfrm>
            <a:off x="1232899" y="986319"/>
            <a:ext cx="8986866" cy="43835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6863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664B853-24CE-46C1-9D4B-77BAC78877E7}"/>
              </a:ext>
            </a:extLst>
          </p:cNvPr>
          <p:cNvSpPr/>
          <p:nvPr/>
        </p:nvSpPr>
        <p:spPr>
          <a:xfrm>
            <a:off x="259976" y="179294"/>
            <a:ext cx="11564471" cy="6418729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성적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중간고사 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20, 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기말고사 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20, 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과제 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40, 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출석 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20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4300" b="1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70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점 이상 시 수료 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4300" b="1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공결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처리 없음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2/3 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이상 출석 필수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 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849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664B853-24CE-46C1-9D4B-77BAC78877E7}"/>
              </a:ext>
            </a:extLst>
          </p:cNvPr>
          <p:cNvSpPr/>
          <p:nvPr/>
        </p:nvSpPr>
        <p:spPr>
          <a:xfrm>
            <a:off x="359228" y="457199"/>
            <a:ext cx="11363085" cy="598010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  강좌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영어 독해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온라인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줌 수업</a:t>
            </a:r>
            <a:endParaRPr kumimoji="0" lang="en-US" altLang="ko-KR" sz="43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           (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심지영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  이메일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  <a:hlinkClick r:id="rId2"/>
              </a:rPr>
              <a:t>estragon@cbnu.ac.kr</a:t>
            </a:r>
            <a:endParaRPr kumimoji="0" lang="en-US" altLang="ko-KR" sz="4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  강의시간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월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ko-KR" altLang="en-US" sz="43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금</a:t>
            </a:r>
            <a:endParaRPr kumimoji="0" lang="en-US" altLang="ko-KR" sz="4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               19:00 ~ 19:40 </a:t>
            </a: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               19:50 ~ 20:30</a:t>
            </a: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               20:40 ~ 21:20</a:t>
            </a:r>
            <a:endParaRPr kumimoji="0" lang="ko-KR" altLang="en-US" sz="43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1379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664B853-24CE-46C1-9D4B-77BAC78877E7}"/>
              </a:ext>
            </a:extLst>
          </p:cNvPr>
          <p:cNvSpPr/>
          <p:nvPr/>
        </p:nvSpPr>
        <p:spPr>
          <a:xfrm>
            <a:off x="457199" y="391884"/>
            <a:ext cx="11336511" cy="6048935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강의 참석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: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온라인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줌 수업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밴드에 공지된 링크를 타고 온라인 교실 입장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en-US" altLang="ko-KR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(</a:t>
            </a:r>
            <a:r>
              <a:rPr kumimoji="0" lang="ko-KR" alt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이름</a:t>
            </a:r>
            <a:r>
              <a:rPr kumimoji="0" lang="en-US" altLang="ko-KR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학번으로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입장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ex</a:t>
            </a:r>
            <a:r>
              <a:rPr kumimoji="0" lang="en-US" altLang="ko-KR" sz="4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)</a:t>
            </a:r>
            <a:r>
              <a:rPr kumimoji="0" lang="ko-KR" alt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김철수 </a:t>
            </a:r>
            <a:r>
              <a:rPr kumimoji="0" lang="en-US" altLang="ko-KR" sz="4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20211227</a:t>
            </a:r>
            <a:endParaRPr lang="en-US" altLang="ko-KR" sz="4000" b="1" dirty="0">
              <a:solidFill>
                <a:srgbClr val="FFC000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b="1" dirty="0">
                <a:solidFill>
                  <a:srgbClr val="FFC000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비디오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ON,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오디오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OFF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수업 도중 교수자가 요청할 때 학과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이름을 채팅 창에 남길 것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(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출석 점검용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)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      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0004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664B853-24CE-46C1-9D4B-77BAC78877E7}"/>
              </a:ext>
            </a:extLst>
          </p:cNvPr>
          <p:cNvSpPr/>
          <p:nvPr/>
        </p:nvSpPr>
        <p:spPr>
          <a:xfrm>
            <a:off x="386939" y="262577"/>
            <a:ext cx="11389424" cy="624906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주의 사항</a:t>
            </a:r>
            <a:r>
              <a:rPr kumimoji="0" lang="en-US" altLang="ko-KR" sz="3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: </a:t>
            </a:r>
            <a:r>
              <a:rPr kumimoji="0" lang="ko-KR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온라인</a:t>
            </a:r>
            <a:r>
              <a:rPr kumimoji="0" lang="en-US" altLang="ko-KR" sz="35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수업이므로 수업 참여시 반드시 카메라를 켜주세요</a:t>
            </a:r>
            <a:r>
              <a:rPr kumimoji="0" lang="en-US" altLang="ko-KR" sz="35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. </a:t>
            </a:r>
            <a:r>
              <a:rPr kumimoji="0" lang="en-US" altLang="ko-KR" sz="35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(</a:t>
            </a:r>
            <a:r>
              <a:rPr kumimoji="0" lang="ko-KR" altLang="en-US" sz="35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수강에 적당한 장소에 있어야 합니다</a:t>
            </a:r>
            <a:r>
              <a:rPr kumimoji="0" lang="en-US" altLang="ko-KR" sz="35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. </a:t>
            </a:r>
            <a:r>
              <a:rPr lang="ko-KR" altLang="en-US" sz="3500" b="1" dirty="0" smtClean="0">
                <a:solidFill>
                  <a:srgbClr val="FFC000"/>
                </a:solidFill>
                <a:latin typeface="맑은 고딕" panose="020F0502020204030204"/>
                <a:ea typeface="맑은 고딕" panose="020B0503020000020004" pitchFamily="50" charset="-127"/>
              </a:rPr>
              <a:t>카메라가 본인을 비추고 있어야 합니다</a:t>
            </a:r>
            <a:r>
              <a:rPr lang="en-US" altLang="ko-KR" sz="3500" b="1" dirty="0" smtClean="0">
                <a:solidFill>
                  <a:srgbClr val="FFC000"/>
                </a:solidFill>
                <a:latin typeface="맑은 고딕" panose="020F0502020204030204"/>
                <a:ea typeface="맑은 고딕" panose="020B0503020000020004" pitchFamily="50" charset="-127"/>
              </a:rPr>
              <a:t>. </a:t>
            </a:r>
            <a:r>
              <a:rPr lang="ko-KR" altLang="en-US" sz="3500" b="1" dirty="0" smtClean="0">
                <a:solidFill>
                  <a:srgbClr val="FFC000"/>
                </a:solidFill>
                <a:latin typeface="맑은 고딕" panose="020F0502020204030204"/>
                <a:ea typeface="맑은 고딕" panose="020B0503020000020004" pitchFamily="50" charset="-127"/>
              </a:rPr>
              <a:t>지키지 않았을 경우</a:t>
            </a:r>
            <a:r>
              <a:rPr lang="en-US" altLang="ko-KR" sz="3500" b="1" dirty="0" smtClean="0">
                <a:solidFill>
                  <a:srgbClr val="FFC000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3500" b="1" dirty="0" smtClean="0">
                <a:solidFill>
                  <a:srgbClr val="FFC000"/>
                </a:solidFill>
                <a:latin typeface="맑은 고딕" panose="020F0502020204030204"/>
                <a:ea typeface="맑은 고딕" panose="020B0503020000020004" pitchFamily="50" charset="-127"/>
              </a:rPr>
              <a:t>결석 처리됩니다</a:t>
            </a:r>
            <a:r>
              <a:rPr lang="en-US" altLang="ko-KR" sz="3500" b="1" dirty="0" smtClean="0">
                <a:solidFill>
                  <a:srgbClr val="FFC000"/>
                </a:solidFill>
                <a:latin typeface="맑은 고딕" panose="020F0502020204030204"/>
                <a:ea typeface="맑은 고딕" panose="020B0503020000020004" pitchFamily="50" charset="-127"/>
              </a:rPr>
              <a:t>. ) </a:t>
            </a:r>
            <a:endParaRPr kumimoji="0" lang="en-US" altLang="ko-KR" sz="35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교수자는 밴드에 전체 공지가 필요한 사항만을 올립니다</a:t>
            </a:r>
            <a:r>
              <a:rPr kumimoji="0" lang="en-US" altLang="ko-KR" sz="35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. </a:t>
            </a:r>
            <a:r>
              <a:rPr kumimoji="0" lang="ko-KR" altLang="en-US" sz="35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수업 </a:t>
            </a:r>
            <a:r>
              <a:rPr kumimoji="0" lang="ko-KR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관련 질문은 밴드에 남기지 말고 이메일을 이용해 주세요</a:t>
            </a:r>
            <a:r>
              <a:rPr kumimoji="0" lang="en-US" altLang="ko-KR" sz="35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수업 도중 교수자의 요청으로 학과</a:t>
            </a:r>
            <a:r>
              <a:rPr kumimoji="0" lang="en-US" altLang="ko-KR" sz="35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</a:t>
            </a:r>
            <a:r>
              <a:rPr kumimoji="0" lang="ko-KR" alt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이름을 채팅 창에 남길 경우</a:t>
            </a:r>
            <a:r>
              <a:rPr lang="en-US" altLang="ko-KR" sz="35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35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남기지 않은 분은 자리에 없는 것으로 간주</a:t>
            </a:r>
            <a:r>
              <a:rPr lang="en-US" altLang="ko-KR" sz="35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35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출석 점수에서 감점됩니다</a:t>
            </a:r>
            <a:r>
              <a:rPr lang="en-US" altLang="ko-KR" sz="35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. </a:t>
            </a:r>
            <a:endParaRPr kumimoji="0" lang="ko-KR" altLang="en-US" sz="35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4124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664B853-24CE-46C1-9D4B-77BAC78877E7}"/>
              </a:ext>
            </a:extLst>
          </p:cNvPr>
          <p:cNvSpPr/>
          <p:nvPr/>
        </p:nvSpPr>
        <p:spPr>
          <a:xfrm>
            <a:off x="261258" y="249127"/>
            <a:ext cx="11342594" cy="622566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        교재</a:t>
            </a:r>
            <a:r>
              <a:rPr kumimoji="0" lang="en-US" altLang="ko-KR" sz="4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</a:t>
            </a:r>
            <a:endParaRPr kumimoji="0" lang="en-US" altLang="ko-KR" sz="43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690FA26-79B3-4FF7-8EE0-EE72F944B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878" y="261839"/>
            <a:ext cx="4712185" cy="620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82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664B853-24CE-46C1-9D4B-77BAC78877E7}"/>
              </a:ext>
            </a:extLst>
          </p:cNvPr>
          <p:cNvSpPr/>
          <p:nvPr/>
        </p:nvSpPr>
        <p:spPr>
          <a:xfrm>
            <a:off x="277585" y="342900"/>
            <a:ext cx="11529572" cy="6111047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과제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: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각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chapter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의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Before You Read questions,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After You Read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의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Discussion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&amp; Writing </a:t>
            </a:r>
            <a:r>
              <a:rPr lang="en-US" altLang="ko-KR" sz="4000" b="1" dirty="0">
                <a:solidFill>
                  <a:srgbClr val="FFC000"/>
                </a:solidFill>
                <a:latin typeface="맑은 고딕" panose="020F0502020204030204"/>
                <a:ea typeface="맑은 고딕" panose="020B0503020000020004" pitchFamily="50" charset="-127"/>
              </a:rPr>
              <a:t>Topics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questions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풀이 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40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-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한글로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작성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후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이메일 첨부파일로 제출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- 8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회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제출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8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개의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chapter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만 골라서 작성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제출일 엄수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늦게 제출시 감점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-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글자크기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11, </a:t>
            </a:r>
            <a:r>
              <a:rPr lang="en-US" altLang="ko-KR" sz="40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1</a:t>
            </a:r>
            <a:r>
              <a:rPr lang="ko-KR" altLang="en-US" sz="40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쪽 분량이 적당</a:t>
            </a:r>
            <a:r>
              <a:rPr lang="en-US" altLang="ko-KR" sz="40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40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표지 </a:t>
            </a:r>
            <a:r>
              <a:rPr lang="en-US" altLang="ko-KR" sz="4000" b="1" dirty="0">
                <a:solidFill>
                  <a:srgbClr val="0070C0"/>
                </a:solidFill>
                <a:latin typeface="맑은 고딕" panose="020F0502020204030204"/>
                <a:ea typeface="맑은 고딕" panose="020B0503020000020004" pitchFamily="50" charset="-127"/>
              </a:rPr>
              <a:t>X, </a:t>
            </a:r>
            <a:r>
              <a:rPr lang="ko-KR" altLang="en-US" sz="4000" b="1" dirty="0">
                <a:solidFill>
                  <a:srgbClr val="FF0000"/>
                </a:solidFill>
                <a:latin typeface="맑은 고딕" panose="020F0502020204030204"/>
                <a:ea typeface="맑은 고딕" panose="020B0503020000020004" pitchFamily="50" charset="-127"/>
              </a:rPr>
              <a:t>분량을 지키지 않을 경우</a:t>
            </a:r>
            <a:r>
              <a:rPr lang="en-US" altLang="ko-KR" sz="4000" b="1" dirty="0">
                <a:solidFill>
                  <a:srgbClr val="FF0000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ko-KR" altLang="en-US" sz="4000" b="1" dirty="0">
                <a:solidFill>
                  <a:srgbClr val="FF0000"/>
                </a:solidFill>
                <a:latin typeface="맑은 고딕" panose="020F0502020204030204"/>
                <a:ea typeface="맑은 고딕" panose="020B0503020000020004" pitchFamily="50" charset="-127"/>
              </a:rPr>
              <a:t>감점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)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5607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7150AFF-330F-405E-9C55-16A723BBF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788" y="217828"/>
            <a:ext cx="8839654" cy="624872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F9A72EF-8827-4385-98B9-C4654280069D}"/>
              </a:ext>
            </a:extLst>
          </p:cNvPr>
          <p:cNvSpPr/>
          <p:nvPr/>
        </p:nvSpPr>
        <p:spPr>
          <a:xfrm>
            <a:off x="1577788" y="160544"/>
            <a:ext cx="8731897" cy="263151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189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51763EC-8C78-4F36-B8C6-854BF07C2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662" y="587229"/>
            <a:ext cx="8826954" cy="5683542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0694D9E-3E12-4CED-AB76-B5F35DFC33F3}"/>
              </a:ext>
            </a:extLst>
          </p:cNvPr>
          <p:cNvSpPr/>
          <p:nvPr/>
        </p:nvSpPr>
        <p:spPr>
          <a:xfrm>
            <a:off x="1826441" y="3429000"/>
            <a:ext cx="8731897" cy="263151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642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664B853-24CE-46C1-9D4B-77BAC78877E7}"/>
              </a:ext>
            </a:extLst>
          </p:cNvPr>
          <p:cNvSpPr/>
          <p:nvPr/>
        </p:nvSpPr>
        <p:spPr>
          <a:xfrm>
            <a:off x="375557" y="375558"/>
            <a:ext cx="11372049" cy="601339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시험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: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오픈 북 시험 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(2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회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)</a:t>
            </a:r>
          </a:p>
          <a:p>
            <a:pPr lvl="0"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</a:t>
            </a:r>
          </a:p>
          <a:p>
            <a:pPr lvl="0"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중간고사일 이전까지 배운 부분 중 일부를 선택하여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단어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문법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해석 등의 문제를 주어진 시간 내에 해결 </a:t>
            </a:r>
            <a:endParaRPr kumimoji="0" lang="en-US" altLang="ko-KR" sz="40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320193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360</Words>
  <Application>Microsoft Office PowerPoint</Application>
  <PresentationFormat>와이드스크린</PresentationFormat>
  <Paragraphs>32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HY헤드라인M</vt:lpstr>
      <vt:lpstr>맑은 고딕</vt:lpstr>
      <vt:lpstr>Arial</vt:lpstr>
      <vt:lpstr>Wingdings</vt:lpstr>
      <vt:lpstr>1_Office 테마</vt:lpstr>
      <vt:lpstr>2021학년도  동계 대학원 논문제출자격  외국어시험 대체강좌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심지영</dc:creator>
  <cp:lastModifiedBy>CBNU</cp:lastModifiedBy>
  <cp:revision>28</cp:revision>
  <dcterms:created xsi:type="dcterms:W3CDTF">2020-12-30T01:56:23Z</dcterms:created>
  <dcterms:modified xsi:type="dcterms:W3CDTF">2021-12-23T09:33:50Z</dcterms:modified>
</cp:coreProperties>
</file>

<file path=docProps/thumbnail.jpeg>
</file>